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9" r:id="rId3"/>
    <p:sldId id="260" r:id="rId4"/>
    <p:sldId id="263" r:id="rId5"/>
    <p:sldId id="258" r:id="rId6"/>
    <p:sldId id="261" r:id="rId7"/>
    <p:sldId id="267" r:id="rId8"/>
    <p:sldId id="264" r:id="rId9"/>
    <p:sldId id="265" r:id="rId10"/>
    <p:sldId id="26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2" autoAdjust="0"/>
    <p:restoredTop sz="94660"/>
  </p:normalViewPr>
  <p:slideViewPr>
    <p:cSldViewPr snapToGrid="0">
      <p:cViewPr varScale="1">
        <p:scale>
          <a:sx n="82" d="100"/>
          <a:sy n="82" d="100"/>
        </p:scale>
        <p:origin x="48" y="4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4B35B-4172-4BF8-90F4-2A89DF1AAEE6}"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10349-972B-4FD8-B41F-1106E1DE1445}" type="slidenum">
              <a:rPr lang="en-US" smtClean="0"/>
              <a:t>‹#›</a:t>
            </a:fld>
            <a:endParaRPr lang="en-US"/>
          </a:p>
        </p:txBody>
      </p:sp>
    </p:spTree>
    <p:extLst>
      <p:ext uri="{BB962C8B-B14F-4D97-AF65-F5344CB8AC3E}">
        <p14:creationId xmlns:p14="http://schemas.microsoft.com/office/powerpoint/2010/main" val="178305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2</a:t>
            </a:fld>
            <a:endParaRPr lang="en-US"/>
          </a:p>
        </p:txBody>
      </p:sp>
    </p:spTree>
    <p:extLst>
      <p:ext uri="{BB962C8B-B14F-4D97-AF65-F5344CB8AC3E}">
        <p14:creationId xmlns:p14="http://schemas.microsoft.com/office/powerpoint/2010/main" val="179538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3</a:t>
            </a:fld>
            <a:endParaRPr lang="en-US"/>
          </a:p>
        </p:txBody>
      </p:sp>
    </p:spTree>
    <p:extLst>
      <p:ext uri="{BB962C8B-B14F-4D97-AF65-F5344CB8AC3E}">
        <p14:creationId xmlns:p14="http://schemas.microsoft.com/office/powerpoint/2010/main" val="132044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B8C7-EFA0-713C-2A1F-75AE056FA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CE76B-6AD6-D999-A566-E0E22320F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16BC6-9C9A-515B-314D-403DD881D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ABE82-AF0E-6E32-CA1B-05A664F5E3FF}"/>
              </a:ext>
            </a:extLst>
          </p:cNvPr>
          <p:cNvSpPr>
            <a:spLocks noGrp="1"/>
          </p:cNvSpPr>
          <p:nvPr>
            <p:ph type="sldNum" sz="quarter" idx="5"/>
          </p:nvPr>
        </p:nvSpPr>
        <p:spPr/>
        <p:txBody>
          <a:bodyPr/>
          <a:lstStyle/>
          <a:p>
            <a:fld id="{CB210349-972B-4FD8-B41F-1106E1DE1445}" type="slidenum">
              <a:rPr lang="en-US" smtClean="0"/>
              <a:t>4</a:t>
            </a:fld>
            <a:endParaRPr lang="en-US"/>
          </a:p>
        </p:txBody>
      </p:sp>
    </p:spTree>
    <p:extLst>
      <p:ext uri="{BB962C8B-B14F-4D97-AF65-F5344CB8AC3E}">
        <p14:creationId xmlns:p14="http://schemas.microsoft.com/office/powerpoint/2010/main" val="5490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6</a:t>
            </a:fld>
            <a:endParaRPr lang="en-US"/>
          </a:p>
        </p:txBody>
      </p:sp>
    </p:spTree>
    <p:extLst>
      <p:ext uri="{BB962C8B-B14F-4D97-AF65-F5344CB8AC3E}">
        <p14:creationId xmlns:p14="http://schemas.microsoft.com/office/powerpoint/2010/main" val="20993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B3B-2317-3BCE-A765-34FB34B3E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05C1FB-A19C-298F-A9F4-20168E818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48295-E768-0E3E-5A3B-D8544FEE12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DDFDEF-8964-21D4-0B0E-4BC7928CB894}"/>
              </a:ext>
            </a:extLst>
          </p:cNvPr>
          <p:cNvSpPr>
            <a:spLocks noGrp="1"/>
          </p:cNvSpPr>
          <p:nvPr>
            <p:ph type="sldNum" sz="quarter" idx="5"/>
          </p:nvPr>
        </p:nvSpPr>
        <p:spPr/>
        <p:txBody>
          <a:bodyPr/>
          <a:lstStyle/>
          <a:p>
            <a:fld id="{CB210349-972B-4FD8-B41F-1106E1DE1445}" type="slidenum">
              <a:rPr lang="en-US" smtClean="0"/>
              <a:t>7</a:t>
            </a:fld>
            <a:endParaRPr lang="en-US"/>
          </a:p>
        </p:txBody>
      </p:sp>
    </p:spTree>
    <p:extLst>
      <p:ext uri="{BB962C8B-B14F-4D97-AF65-F5344CB8AC3E}">
        <p14:creationId xmlns:p14="http://schemas.microsoft.com/office/powerpoint/2010/main" val="76864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5009D-9A2F-4657-1980-7C28C22D4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1EC11-5D7C-3ADE-0606-527DA8815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18101-D92E-DC0F-7DA9-1F016B3EA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583BB3-C84B-FED2-4407-C4BE0A56848C}"/>
              </a:ext>
            </a:extLst>
          </p:cNvPr>
          <p:cNvSpPr>
            <a:spLocks noGrp="1"/>
          </p:cNvSpPr>
          <p:nvPr>
            <p:ph type="sldNum" sz="quarter" idx="5"/>
          </p:nvPr>
        </p:nvSpPr>
        <p:spPr/>
        <p:txBody>
          <a:bodyPr/>
          <a:lstStyle/>
          <a:p>
            <a:fld id="{CB210349-972B-4FD8-B41F-1106E1DE1445}" type="slidenum">
              <a:rPr lang="en-US" smtClean="0"/>
              <a:t>8</a:t>
            </a:fld>
            <a:endParaRPr lang="en-US"/>
          </a:p>
        </p:txBody>
      </p:sp>
    </p:spTree>
    <p:extLst>
      <p:ext uri="{BB962C8B-B14F-4D97-AF65-F5344CB8AC3E}">
        <p14:creationId xmlns:p14="http://schemas.microsoft.com/office/powerpoint/2010/main" val="326773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3BFF8-5540-FEF2-CD83-3DDBBB46A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7163-2EE0-D105-7EDF-7DCA1F7FE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2B549-61AC-4E45-A6D2-95393BCEE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A30D2E-5CE9-6021-214D-53D370FAE777}"/>
              </a:ext>
            </a:extLst>
          </p:cNvPr>
          <p:cNvSpPr>
            <a:spLocks noGrp="1"/>
          </p:cNvSpPr>
          <p:nvPr>
            <p:ph type="sldNum" sz="quarter" idx="5"/>
          </p:nvPr>
        </p:nvSpPr>
        <p:spPr/>
        <p:txBody>
          <a:bodyPr/>
          <a:lstStyle/>
          <a:p>
            <a:fld id="{CB210349-972B-4FD8-B41F-1106E1DE1445}" type="slidenum">
              <a:rPr lang="en-US" smtClean="0"/>
              <a:t>9</a:t>
            </a:fld>
            <a:endParaRPr lang="en-US"/>
          </a:p>
        </p:txBody>
      </p:sp>
    </p:spTree>
    <p:extLst>
      <p:ext uri="{BB962C8B-B14F-4D97-AF65-F5344CB8AC3E}">
        <p14:creationId xmlns:p14="http://schemas.microsoft.com/office/powerpoint/2010/main" val="210792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10</a:t>
            </a:fld>
            <a:endParaRPr lang="en-US"/>
          </a:p>
        </p:txBody>
      </p:sp>
    </p:spTree>
    <p:extLst>
      <p:ext uri="{BB962C8B-B14F-4D97-AF65-F5344CB8AC3E}">
        <p14:creationId xmlns:p14="http://schemas.microsoft.com/office/powerpoint/2010/main" val="329763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7334A-3656-82F7-6887-9EA1CBFF4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9EC25-A9BB-A3FC-0BB3-6A093D740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50013-F590-1444-B615-18EFA29EF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71064-DFA9-BF65-15FE-BCFB26CE8520}"/>
              </a:ext>
            </a:extLst>
          </p:cNvPr>
          <p:cNvSpPr>
            <a:spLocks noGrp="1"/>
          </p:cNvSpPr>
          <p:nvPr>
            <p:ph type="sldNum" sz="quarter" idx="5"/>
          </p:nvPr>
        </p:nvSpPr>
        <p:spPr/>
        <p:txBody>
          <a:bodyPr/>
          <a:lstStyle/>
          <a:p>
            <a:fld id="{CB210349-972B-4FD8-B41F-1106E1DE1445}" type="slidenum">
              <a:rPr lang="en-US" smtClean="0"/>
              <a:t>11</a:t>
            </a:fld>
            <a:endParaRPr lang="en-US"/>
          </a:p>
        </p:txBody>
      </p:sp>
    </p:spTree>
    <p:extLst>
      <p:ext uri="{BB962C8B-B14F-4D97-AF65-F5344CB8AC3E}">
        <p14:creationId xmlns:p14="http://schemas.microsoft.com/office/powerpoint/2010/main" val="311263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4292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94192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6040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99003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21523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88908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F54496-B91B-4AC7-B0C9-0BDAD72E035C}"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12607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F54496-B91B-4AC7-B0C9-0BDAD72E035C}"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77551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54496-B91B-4AC7-B0C9-0BDAD72E035C}" type="datetimeFigureOut">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18060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04183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99164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DF54496-B91B-4AC7-B0C9-0BDAD72E035C}" type="datetimeFigureOut">
              <a:rPr lang="en-US" smtClean="0"/>
              <a:t>5/14/2025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103C009-0A58-45CA-98F8-A68685D47D93}" type="slidenum">
              <a:rPr lang="en-US" smtClean="0"/>
              <a:t>‹#›</a:t>
            </a:fld>
            <a:endParaRPr lang="en-US"/>
          </a:p>
        </p:txBody>
      </p:sp>
    </p:spTree>
    <p:extLst>
      <p:ext uri="{BB962C8B-B14F-4D97-AF65-F5344CB8AC3E}">
        <p14:creationId xmlns:p14="http://schemas.microsoft.com/office/powerpoint/2010/main" val="14974329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E2AC875-5722-9611-F442-3DA80E4D5F03}"/>
              </a:ext>
            </a:extLst>
          </p:cNvPr>
          <p:cNvPicPr>
            <a:picLocks noChangeAspect="1"/>
          </p:cNvPicPr>
          <p:nvPr/>
        </p:nvPicPr>
        <p:blipFill>
          <a:blip r:embed="rId2">
            <a:extLst>
              <a:ext uri="{28A0092B-C50C-407E-A947-70E740481C1C}">
                <a14:useLocalDpi xmlns:a14="http://schemas.microsoft.com/office/drawing/2010/main" val="0"/>
              </a:ext>
            </a:extLst>
          </a:blip>
          <a:srcRect r="13993" b="2"/>
          <a:stretch/>
        </p:blipFill>
        <p:spPr>
          <a:xfrm>
            <a:off x="-632101" y="-1211"/>
            <a:ext cx="9088767" cy="6857990"/>
          </a:xfrm>
          <a:prstGeom prst="rect">
            <a:avLst/>
          </a:prstGeom>
        </p:spPr>
      </p:pic>
      <p:sp>
        <p:nvSpPr>
          <p:cNvPr id="30" name="Rectangle 29">
            <a:extLst>
              <a:ext uri="{FF2B5EF4-FFF2-40B4-BE49-F238E27FC236}">
                <a16:creationId xmlns:a16="http://schemas.microsoft.com/office/drawing/2014/main" id="{83C35764-B8BE-2E9F-581A-08A74959F56A}"/>
              </a:ext>
            </a:extLst>
          </p:cNvPr>
          <p:cNvSpPr/>
          <p:nvPr/>
        </p:nvSpPr>
        <p:spPr>
          <a:xfrm>
            <a:off x="6389152" y="0"/>
            <a:ext cx="2067592" cy="1619129"/>
          </a:xfrm>
          <a:prstGeom prst="rect">
            <a:avLst/>
          </a:prstGeom>
          <a:solidFill>
            <a:srgbClr val="FFF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7FB52FA-D3E6-C845-2A7D-C6DE9823571B}"/>
              </a:ext>
            </a:extLst>
          </p:cNvPr>
          <p:cNvSpPr>
            <a:spLocks noGrp="1"/>
          </p:cNvSpPr>
          <p:nvPr>
            <p:ph type="ctrTitle"/>
          </p:nvPr>
        </p:nvSpPr>
        <p:spPr>
          <a:xfrm>
            <a:off x="8697855" y="688951"/>
            <a:ext cx="3249904" cy="1408443"/>
          </a:xfrm>
        </p:spPr>
        <p:txBody>
          <a:bodyPr vert="horz" lIns="91440" tIns="45720" rIns="91440" bIns="45720" rtlCol="0" anchor="ctr">
            <a:normAutofit fontScale="90000"/>
          </a:bodyPr>
          <a:lstStyle/>
          <a:p>
            <a:r>
              <a:rPr lang="en-US" sz="7200" dirty="0">
                <a:solidFill>
                  <a:schemeClr val="bg1"/>
                </a:solidFill>
              </a:rPr>
              <a:t>Bacchus </a:t>
            </a:r>
            <a:br>
              <a:rPr lang="en-US" sz="7200" dirty="0">
                <a:solidFill>
                  <a:schemeClr val="bg1"/>
                </a:solidFill>
              </a:rPr>
            </a:br>
            <a:r>
              <a:rPr lang="en-US" sz="7200" dirty="0">
                <a:solidFill>
                  <a:schemeClr val="bg1"/>
                </a:solidFill>
              </a:rPr>
              <a:t>Winery</a:t>
            </a:r>
          </a:p>
        </p:txBody>
      </p:sp>
      <p:sp>
        <p:nvSpPr>
          <p:cNvPr id="3" name="Subtitle 2">
            <a:extLst>
              <a:ext uri="{FF2B5EF4-FFF2-40B4-BE49-F238E27FC236}">
                <a16:creationId xmlns:a16="http://schemas.microsoft.com/office/drawing/2014/main" id="{C6DCC174-38FA-6F4A-0A02-32C81C8FBEA6}"/>
              </a:ext>
            </a:extLst>
          </p:cNvPr>
          <p:cNvSpPr>
            <a:spLocks noGrp="1"/>
          </p:cNvSpPr>
          <p:nvPr>
            <p:ph type="subTitle" idx="1"/>
          </p:nvPr>
        </p:nvSpPr>
        <p:spPr>
          <a:xfrm>
            <a:off x="8411712" y="5097737"/>
            <a:ext cx="3822189" cy="1499560"/>
          </a:xfrm>
        </p:spPr>
        <p:txBody>
          <a:bodyPr vert="horz" lIns="91440" tIns="45720" rIns="91440" bIns="45720" rtlCol="0">
            <a:normAutofit/>
          </a:bodyPr>
          <a:lstStyle/>
          <a:p>
            <a:pPr marR="0">
              <a:spcBef>
                <a:spcPts val="0"/>
              </a:spcBef>
            </a:pPr>
            <a:r>
              <a:rPr lang="en-US" dirty="0">
                <a:solidFill>
                  <a:schemeClr val="bg1"/>
                </a:solidFill>
                <a:effectLst/>
              </a:rPr>
              <a:t>Amanda Wedergren</a:t>
            </a:r>
            <a:endParaRPr lang="en-US" dirty="0">
              <a:solidFill>
                <a:schemeClr val="bg1"/>
              </a:solidFill>
            </a:endParaRPr>
          </a:p>
          <a:p>
            <a:pPr marR="0">
              <a:spcBef>
                <a:spcPts val="0"/>
              </a:spcBef>
            </a:pPr>
            <a:r>
              <a:rPr lang="en-US" dirty="0">
                <a:solidFill>
                  <a:schemeClr val="bg1"/>
                </a:solidFill>
                <a:effectLst/>
              </a:rPr>
              <a:t>Miguel Fernandez</a:t>
            </a:r>
          </a:p>
          <a:p>
            <a:pPr marR="0">
              <a:spcBef>
                <a:spcPts val="0"/>
              </a:spcBef>
            </a:pPr>
            <a:r>
              <a:rPr lang="en-US" dirty="0">
                <a:solidFill>
                  <a:schemeClr val="bg1"/>
                </a:solidFill>
                <a:effectLst/>
              </a:rPr>
              <a:t>Jonah Aney</a:t>
            </a:r>
          </a:p>
          <a:p>
            <a:pPr marR="0">
              <a:spcBef>
                <a:spcPts val="0"/>
              </a:spcBef>
            </a:pPr>
            <a:r>
              <a:rPr lang="en-US" dirty="0">
                <a:solidFill>
                  <a:schemeClr val="bg1"/>
                </a:solidFill>
                <a:effectLst/>
              </a:rPr>
              <a:t>Justin Marucci</a:t>
            </a:r>
            <a:endParaRPr lang="en-US" dirty="0">
              <a:solidFill>
                <a:schemeClr val="bg1"/>
              </a:solidFill>
            </a:endParaRPr>
          </a:p>
        </p:txBody>
      </p:sp>
      <p:pic>
        <p:nvPicPr>
          <p:cNvPr id="28" name="Picture 27" descr="A logo for a winery&#10;&#10;AI-generated content may be incorrect.">
            <a:extLst>
              <a:ext uri="{FF2B5EF4-FFF2-40B4-BE49-F238E27FC236}">
                <a16:creationId xmlns:a16="http://schemas.microsoft.com/office/drawing/2014/main" id="{48A1A776-18CE-0D43-2C62-613C4195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633" y="2388861"/>
            <a:ext cx="2454348" cy="2530932"/>
          </a:xfrm>
          <a:prstGeom prst="rect">
            <a:avLst/>
          </a:prstGeom>
        </p:spPr>
      </p:pic>
    </p:spTree>
    <p:extLst>
      <p:ext uri="{BB962C8B-B14F-4D97-AF65-F5344CB8AC3E}">
        <p14:creationId xmlns:p14="http://schemas.microsoft.com/office/powerpoint/2010/main" val="24412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9D597DEF-6E45-88C8-A560-B8D06187D21F}"/>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26E349CD-E238-C72D-F080-79010C18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41849DE-CD99-0B17-7D69-0551545DD8CF}"/>
              </a:ext>
            </a:extLst>
          </p:cNvPr>
          <p:cNvSpPr>
            <a:spLocks noGrp="1"/>
          </p:cNvSpPr>
          <p:nvPr>
            <p:ph type="subTitle" idx="1"/>
          </p:nvPr>
        </p:nvSpPr>
        <p:spPr>
          <a:xfrm>
            <a:off x="677917" y="1763977"/>
            <a:ext cx="7250232" cy="4755873"/>
          </a:xfrm>
        </p:spPr>
        <p:txBody>
          <a:bodyPr>
            <a:normAutofit fontScale="77500" lnSpcReduction="20000"/>
          </a:bodyPr>
          <a:lstStyle/>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Hours worked by each employee are tracked and added on a monthly basis.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Online systems need to be implemented for ordering supplies and tracking distributions.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Distributors will place and manage their orders online.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is sold in cases to each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case contains 12 bottles of wine.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cost per case includes shipping costs to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Wines produced and sold are tracked using a unique Wine ID.</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wine type sold is ordered and tracked by distributor for each wine type.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supply is ordered and tracked individually by supplier and order number.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Suppliers will provide shipping date and estimated delivery date when supply orders are placed.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Supply inventory will be tracked to ensure proper inventory levels for production and orders.</a:t>
            </a:r>
          </a:p>
          <a:p>
            <a:pPr marL="342900" marR="0" lvl="0" indent="-342900" algn="l">
              <a:lnSpc>
                <a:spcPct val="115000"/>
              </a:lnSpc>
              <a:spcAft>
                <a:spcPts val="800"/>
              </a:spcAft>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Actual delivery date of supplies may not be the same as the expected delivery date. </a:t>
            </a:r>
          </a:p>
          <a:p>
            <a:pPr algn="l"/>
            <a:endParaRPr lang="en-US" dirty="0">
              <a:solidFill>
                <a:schemeClr val="bg1"/>
              </a:solidFill>
            </a:endParaRPr>
          </a:p>
        </p:txBody>
      </p:sp>
      <p:sp>
        <p:nvSpPr>
          <p:cNvPr id="7" name="Title 6">
            <a:extLst>
              <a:ext uri="{FF2B5EF4-FFF2-40B4-BE49-F238E27FC236}">
                <a16:creationId xmlns:a16="http://schemas.microsoft.com/office/drawing/2014/main" id="{1BE9A8CD-04F8-A17A-C81D-48138596BF78}"/>
              </a:ext>
            </a:extLst>
          </p:cNvPr>
          <p:cNvSpPr>
            <a:spLocks noGrp="1"/>
          </p:cNvSpPr>
          <p:nvPr>
            <p:ph type="ctrTitle"/>
          </p:nvPr>
        </p:nvSpPr>
        <p:spPr>
          <a:xfrm>
            <a:off x="3064365" y="412474"/>
            <a:ext cx="6063270" cy="1035536"/>
          </a:xfrm>
        </p:spPr>
        <p:txBody>
          <a:bodyPr>
            <a:normAutofit fontScale="90000"/>
          </a:bodyPr>
          <a:lstStyle/>
          <a:p>
            <a:r>
              <a:rPr lang="en-US" sz="7200" dirty="0">
                <a:solidFill>
                  <a:schemeClr val="bg1"/>
                </a:solidFill>
              </a:rPr>
              <a:t>Assumptions</a:t>
            </a:r>
          </a:p>
        </p:txBody>
      </p:sp>
      <p:pic>
        <p:nvPicPr>
          <p:cNvPr id="10" name="Picture 9" descr="A group of wine glasses and grapes&#10;&#10;AI-generated content may be incorrect.">
            <a:extLst>
              <a:ext uri="{FF2B5EF4-FFF2-40B4-BE49-F238E27FC236}">
                <a16:creationId xmlns:a16="http://schemas.microsoft.com/office/drawing/2014/main" id="{87E6AC63-82EA-8F37-97C5-AA6FFD43B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36" y="1284916"/>
            <a:ext cx="3722804" cy="3722804"/>
          </a:xfrm>
          <a:prstGeom prst="rect">
            <a:avLst/>
          </a:prstGeom>
        </p:spPr>
      </p:pic>
    </p:spTree>
    <p:extLst>
      <p:ext uri="{BB962C8B-B14F-4D97-AF65-F5344CB8AC3E}">
        <p14:creationId xmlns:p14="http://schemas.microsoft.com/office/powerpoint/2010/main" val="141694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A946EBC-1090-9F23-CE79-CF1DF592E53E}"/>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88AA2BF-CCE7-10D5-EBC1-A248A36466AB}"/>
              </a:ext>
            </a:extLst>
          </p:cNvPr>
          <p:cNvSpPr>
            <a:spLocks noGrp="1"/>
          </p:cNvSpPr>
          <p:nvPr>
            <p:ph type="subTitle" idx="1"/>
          </p:nvPr>
        </p:nvSpPr>
        <p:spPr>
          <a:xfrm>
            <a:off x="2622273" y="1492426"/>
            <a:ext cx="6947453" cy="1712753"/>
          </a:xfrm>
        </p:spPr>
        <p:txBody>
          <a:bodyPr>
            <a:normAutofit lnSpcReduction="10000"/>
          </a:bodyPr>
          <a:lstStyle/>
          <a:p>
            <a:r>
              <a:rPr lang="en-US" sz="4000" dirty="0">
                <a:solidFill>
                  <a:schemeClr val="bg1"/>
                </a:solidFill>
              </a:rPr>
              <a:t>Thank you for viewing our Bacchus Winery </a:t>
            </a:r>
            <a:br>
              <a:rPr lang="en-US" sz="4000" dirty="0">
                <a:solidFill>
                  <a:schemeClr val="bg1"/>
                </a:solidFill>
              </a:rPr>
            </a:br>
            <a:r>
              <a:rPr lang="en-US" sz="4000" dirty="0">
                <a:solidFill>
                  <a:schemeClr val="bg1"/>
                </a:solidFill>
              </a:rPr>
              <a:t>presentation!</a:t>
            </a:r>
          </a:p>
        </p:txBody>
      </p:sp>
      <p:sp>
        <p:nvSpPr>
          <p:cNvPr id="2" name="Subtitle 2">
            <a:extLst>
              <a:ext uri="{FF2B5EF4-FFF2-40B4-BE49-F238E27FC236}">
                <a16:creationId xmlns:a16="http://schemas.microsoft.com/office/drawing/2014/main" id="{993AFA5E-D980-7694-9FBE-52D1F830D4B9}"/>
              </a:ext>
            </a:extLst>
          </p:cNvPr>
          <p:cNvSpPr txBox="1">
            <a:spLocks/>
          </p:cNvSpPr>
          <p:nvPr/>
        </p:nvSpPr>
        <p:spPr>
          <a:xfrm>
            <a:off x="4184904" y="3949002"/>
            <a:ext cx="3822189" cy="20855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b="1" u="sng" dirty="0">
                <a:solidFill>
                  <a:schemeClr val="bg1"/>
                </a:solidFill>
              </a:rPr>
              <a:t>Blue Team</a:t>
            </a:r>
          </a:p>
          <a:p>
            <a:pPr>
              <a:spcBef>
                <a:spcPts val="600"/>
              </a:spcBef>
            </a:pPr>
            <a:r>
              <a:rPr lang="en-US" dirty="0">
                <a:solidFill>
                  <a:schemeClr val="bg1"/>
                </a:solidFill>
              </a:rPr>
              <a:t>Amanda Wedergren</a:t>
            </a:r>
          </a:p>
          <a:p>
            <a:pPr>
              <a:spcBef>
                <a:spcPts val="0"/>
              </a:spcBef>
            </a:pPr>
            <a:r>
              <a:rPr lang="en-US" dirty="0">
                <a:solidFill>
                  <a:schemeClr val="bg1"/>
                </a:solidFill>
              </a:rPr>
              <a:t>Miguel Fernandez</a:t>
            </a:r>
          </a:p>
          <a:p>
            <a:pPr>
              <a:spcBef>
                <a:spcPts val="0"/>
              </a:spcBef>
            </a:pPr>
            <a:r>
              <a:rPr lang="en-US" dirty="0">
                <a:solidFill>
                  <a:schemeClr val="bg1"/>
                </a:solidFill>
              </a:rPr>
              <a:t>Jonah Aney</a:t>
            </a:r>
          </a:p>
          <a:p>
            <a:pPr>
              <a:spcBef>
                <a:spcPts val="0"/>
              </a:spcBef>
            </a:pPr>
            <a:r>
              <a:rPr lang="en-US" dirty="0">
                <a:solidFill>
                  <a:schemeClr val="bg1"/>
                </a:solidFill>
              </a:rPr>
              <a:t>Justin Marucci</a:t>
            </a:r>
          </a:p>
        </p:txBody>
      </p:sp>
      <p:pic>
        <p:nvPicPr>
          <p:cNvPr id="18" name="Picture 17" descr="A logo for a winery&#10;&#10;AI-generated content may be incorrect.">
            <a:extLst>
              <a:ext uri="{FF2B5EF4-FFF2-40B4-BE49-F238E27FC236}">
                <a16:creationId xmlns:a16="http://schemas.microsoft.com/office/drawing/2014/main" id="{577C16DB-0BB6-10C3-86D1-4B556534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Tree>
    <p:extLst>
      <p:ext uri="{BB962C8B-B14F-4D97-AF65-F5344CB8AC3E}">
        <p14:creationId xmlns:p14="http://schemas.microsoft.com/office/powerpoint/2010/main" val="260643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114614CC-8BC6-AC90-6407-CC12CDBACF4E}"/>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24B32D8-DFA3-43EA-F1D7-3415C203B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464003BF-9499-BC05-8364-1D3577779453}"/>
              </a:ext>
            </a:extLst>
          </p:cNvPr>
          <p:cNvSpPr>
            <a:spLocks noGrp="1"/>
          </p:cNvSpPr>
          <p:nvPr>
            <p:ph type="subTitle" idx="1"/>
          </p:nvPr>
        </p:nvSpPr>
        <p:spPr>
          <a:xfrm>
            <a:off x="1523999" y="1813727"/>
            <a:ext cx="9144000" cy="2204416"/>
          </a:xfrm>
        </p:spPr>
        <p:txBody>
          <a:bodyPr>
            <a:normAutofit fontScale="92500"/>
          </a:bodyPr>
          <a:lstStyle/>
          <a:p>
            <a:pPr>
              <a:spcBef>
                <a:spcPts val="600"/>
              </a:spcBef>
              <a:spcAft>
                <a:spcPts val="600"/>
              </a:spcAft>
            </a:pPr>
            <a:r>
              <a:rPr lang="en-US" b="0" i="0" dirty="0">
                <a:solidFill>
                  <a:schemeClr val="bg1"/>
                </a:solidFill>
                <a:effectLst/>
                <a:latin typeface="inherit"/>
              </a:rPr>
              <a:t>Welcome, we are the Blue Team. We are committed to finding the best solution for the Bacchus Winery case with a structured approach. We aim to find the most effective solution that increases and improves inventory management and enhances business operations. Each milestone has been an opportunity to refine our database management and Python scripting skills. We aim to create intelligent solutions to real-world problems.</a:t>
            </a:r>
          </a:p>
          <a:p>
            <a:endParaRPr lang="en-US" dirty="0">
              <a:solidFill>
                <a:schemeClr val="bg1"/>
              </a:solidFill>
            </a:endParaRPr>
          </a:p>
        </p:txBody>
      </p:sp>
      <p:sp>
        <p:nvSpPr>
          <p:cNvPr id="7" name="Title 6">
            <a:extLst>
              <a:ext uri="{FF2B5EF4-FFF2-40B4-BE49-F238E27FC236}">
                <a16:creationId xmlns:a16="http://schemas.microsoft.com/office/drawing/2014/main" id="{A9E5A173-40A2-A92F-C39E-C6A675C4E47E}"/>
              </a:ext>
            </a:extLst>
          </p:cNvPr>
          <p:cNvSpPr>
            <a:spLocks noGrp="1"/>
          </p:cNvSpPr>
          <p:nvPr>
            <p:ph type="ctrTitle"/>
          </p:nvPr>
        </p:nvSpPr>
        <p:spPr>
          <a:xfrm>
            <a:off x="3064365" y="630203"/>
            <a:ext cx="6063270" cy="985042"/>
          </a:xfrm>
        </p:spPr>
        <p:txBody>
          <a:bodyPr>
            <a:normAutofit fontScale="90000"/>
          </a:bodyPr>
          <a:lstStyle/>
          <a:p>
            <a:r>
              <a:rPr lang="en-US" sz="7200" dirty="0">
                <a:solidFill>
                  <a:schemeClr val="bg1"/>
                </a:solidFill>
              </a:rPr>
              <a:t>Team Intro</a:t>
            </a:r>
          </a:p>
        </p:txBody>
      </p:sp>
      <p:pic>
        <p:nvPicPr>
          <p:cNvPr id="3" name="Picture 2" descr="A group of wine bottles and glasses of wine&#10;&#10;AI-generated content may be incorrect.">
            <a:extLst>
              <a:ext uri="{FF2B5EF4-FFF2-40B4-BE49-F238E27FC236}">
                <a16:creationId xmlns:a16="http://schemas.microsoft.com/office/drawing/2014/main" id="{1AAB080F-273F-FF07-DCA9-1CE793979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283" y="4283563"/>
            <a:ext cx="3410302" cy="2271567"/>
          </a:xfrm>
          <a:prstGeom prst="rect">
            <a:avLst/>
          </a:prstGeom>
        </p:spPr>
      </p:pic>
    </p:spTree>
    <p:extLst>
      <p:ext uri="{BB962C8B-B14F-4D97-AF65-F5344CB8AC3E}">
        <p14:creationId xmlns:p14="http://schemas.microsoft.com/office/powerpoint/2010/main" val="69755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2AA81D96-4171-C22D-F1C1-241FF6538F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67352E59-57C8-F18A-C7D1-C31CDD92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B349096-8EAB-6821-0CE6-338DE2B05612}"/>
              </a:ext>
            </a:extLst>
          </p:cNvPr>
          <p:cNvSpPr>
            <a:spLocks noGrp="1"/>
          </p:cNvSpPr>
          <p:nvPr>
            <p:ph type="subTitle" idx="1"/>
          </p:nvPr>
        </p:nvSpPr>
        <p:spPr>
          <a:xfrm>
            <a:off x="2421205" y="2262562"/>
            <a:ext cx="8103217" cy="5118352"/>
          </a:xfrm>
        </p:spPr>
        <p:txBody>
          <a:bodyPr/>
          <a:lstStyle/>
          <a:p>
            <a:pPr marL="342900" indent="-342900" algn="l">
              <a:spcBef>
                <a:spcPts val="600"/>
              </a:spcBef>
              <a:buFont typeface="Arial" panose="020B0604020202020204" pitchFamily="34" charset="0"/>
              <a:buChar char="•"/>
            </a:pPr>
            <a:r>
              <a:rPr lang="en-US" dirty="0">
                <a:solidFill>
                  <a:schemeClr val="bg1"/>
                </a:solidFill>
              </a:rPr>
              <a:t>Stan and Davis Bacchus inherited Winery from their father.</a:t>
            </a:r>
          </a:p>
          <a:p>
            <a:pPr marL="342900" indent="-342900" algn="l">
              <a:spcBef>
                <a:spcPts val="600"/>
              </a:spcBef>
              <a:buFont typeface="Arial" panose="020B0604020202020204" pitchFamily="34" charset="0"/>
              <a:buChar char="•"/>
            </a:pPr>
            <a:r>
              <a:rPr lang="en-US" dirty="0">
                <a:solidFill>
                  <a:schemeClr val="bg1"/>
                </a:solidFill>
              </a:rPr>
              <a:t>Kept all existing personnel on staff.</a:t>
            </a:r>
          </a:p>
          <a:p>
            <a:pPr marL="342900" indent="-342900" algn="l">
              <a:spcBef>
                <a:spcPts val="600"/>
              </a:spcBef>
              <a:buFont typeface="Arial" panose="020B0604020202020204" pitchFamily="34" charset="0"/>
              <a:buChar char="•"/>
            </a:pPr>
            <a:r>
              <a:rPr lang="en-US" dirty="0">
                <a:solidFill>
                  <a:schemeClr val="bg1"/>
                </a:solidFill>
              </a:rPr>
              <a:t>4 different wines produced and distributed: Merlot, Cabernet, Chablis, and Chardonnay. </a:t>
            </a:r>
          </a:p>
          <a:p>
            <a:pPr marL="342900" indent="-342900" algn="l">
              <a:spcBef>
                <a:spcPts val="600"/>
              </a:spcBef>
              <a:buFont typeface="Arial" panose="020B0604020202020204" pitchFamily="34" charset="0"/>
              <a:buChar char="•"/>
            </a:pPr>
            <a:r>
              <a:rPr lang="en-US" dirty="0">
                <a:solidFill>
                  <a:schemeClr val="bg1"/>
                </a:solidFill>
              </a:rPr>
              <a:t>Track distribution orders online.</a:t>
            </a:r>
          </a:p>
          <a:p>
            <a:pPr marL="342900" indent="-342900" algn="l">
              <a:spcBef>
                <a:spcPts val="600"/>
              </a:spcBef>
              <a:buFont typeface="Arial" panose="020B0604020202020204" pitchFamily="34" charset="0"/>
              <a:buChar char="•"/>
            </a:pPr>
            <a:r>
              <a:rPr lang="en-US" dirty="0">
                <a:solidFill>
                  <a:schemeClr val="bg1"/>
                </a:solidFill>
              </a:rPr>
              <a:t>Order supplies over the internet.</a:t>
            </a:r>
          </a:p>
          <a:p>
            <a:pPr marL="342900" indent="-342900" algn="l">
              <a:spcBef>
                <a:spcPts val="600"/>
              </a:spcBef>
              <a:buFont typeface="Arial" panose="020B0604020202020204" pitchFamily="34" charset="0"/>
              <a:buChar char="•"/>
            </a:pPr>
            <a:r>
              <a:rPr lang="en-US" dirty="0">
                <a:solidFill>
                  <a:schemeClr val="bg1"/>
                </a:solidFill>
              </a:rPr>
              <a:t>Track supply shipments.</a:t>
            </a:r>
          </a:p>
          <a:p>
            <a:pPr>
              <a:spcBef>
                <a:spcPts val="600"/>
              </a:spcBef>
            </a:pPr>
            <a:br>
              <a:rPr lang="en-US" dirty="0"/>
            </a:br>
            <a:endParaRPr lang="en-US" dirty="0"/>
          </a:p>
        </p:txBody>
      </p:sp>
      <p:sp>
        <p:nvSpPr>
          <p:cNvPr id="7" name="Title 6">
            <a:extLst>
              <a:ext uri="{FF2B5EF4-FFF2-40B4-BE49-F238E27FC236}">
                <a16:creationId xmlns:a16="http://schemas.microsoft.com/office/drawing/2014/main" id="{8D83693D-BB1A-1B98-6B4B-377A890E4F49}"/>
              </a:ext>
            </a:extLst>
          </p:cNvPr>
          <p:cNvSpPr>
            <a:spLocks noGrp="1"/>
          </p:cNvSpPr>
          <p:nvPr>
            <p:ph type="ctrTitle"/>
          </p:nvPr>
        </p:nvSpPr>
        <p:spPr>
          <a:xfrm>
            <a:off x="878252" y="-592252"/>
            <a:ext cx="10877624" cy="2051262"/>
          </a:xfrm>
        </p:spPr>
        <p:txBody>
          <a:bodyPr>
            <a:normAutofit/>
          </a:bodyPr>
          <a:lstStyle/>
          <a:p>
            <a:r>
              <a:rPr lang="en-US" sz="7200" dirty="0">
                <a:solidFill>
                  <a:schemeClr val="bg1"/>
                </a:solidFill>
              </a:rPr>
              <a:t>Case Study Summary</a:t>
            </a:r>
          </a:p>
        </p:txBody>
      </p:sp>
      <p:pic>
        <p:nvPicPr>
          <p:cNvPr id="5" name="Picture 4" descr="A bottle of wine next to a glass of wine&#10;&#10;AI-generated content may be incorrect.">
            <a:extLst>
              <a:ext uri="{FF2B5EF4-FFF2-40B4-BE49-F238E27FC236}">
                <a16:creationId xmlns:a16="http://schemas.microsoft.com/office/drawing/2014/main" id="{4486EBBD-D143-EE19-81A9-8FC40C859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98" y="3610945"/>
            <a:ext cx="2966417" cy="2966417"/>
          </a:xfrm>
          <a:prstGeom prst="rect">
            <a:avLst/>
          </a:prstGeom>
        </p:spPr>
      </p:pic>
    </p:spTree>
    <p:extLst>
      <p:ext uri="{BB962C8B-B14F-4D97-AF65-F5344CB8AC3E}">
        <p14:creationId xmlns:p14="http://schemas.microsoft.com/office/powerpoint/2010/main" val="43331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82417C69-4CB2-E0E0-8847-970FE5EAAD47}"/>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06F9641F-4560-88B6-0280-0CC8D63A0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EC2F48B-3300-4DC1-3D21-2B979A70FA63}"/>
              </a:ext>
            </a:extLst>
          </p:cNvPr>
          <p:cNvSpPr>
            <a:spLocks noGrp="1"/>
          </p:cNvSpPr>
          <p:nvPr>
            <p:ph type="subTitle" idx="1"/>
          </p:nvPr>
        </p:nvSpPr>
        <p:spPr>
          <a:xfrm>
            <a:off x="623864" y="1659659"/>
            <a:ext cx="7556536" cy="5118352"/>
          </a:xfrm>
        </p:spPr>
        <p:txBody>
          <a:bodyPr/>
          <a:lstStyle/>
          <a:p>
            <a:pPr>
              <a:spcBef>
                <a:spcPts val="600"/>
              </a:spcBef>
            </a:pPr>
            <a:r>
              <a:rPr lang="en-US" dirty="0">
                <a:solidFill>
                  <a:schemeClr val="bg1"/>
                </a:solidFill>
              </a:rPr>
              <a:t>The yearly reports need to include information about the state of inventory, distribution, and the employees. </a:t>
            </a:r>
          </a:p>
          <a:p>
            <a:pPr algn="r">
              <a:spcBef>
                <a:spcPts val="600"/>
              </a:spcBef>
            </a:pPr>
            <a:endParaRPr lang="en-US" dirty="0">
              <a:solidFill>
                <a:schemeClr val="bg1"/>
              </a:solidFill>
            </a:endParaRPr>
          </a:p>
          <a:p>
            <a:pPr marL="342900" indent="-342900" algn="l">
              <a:spcBef>
                <a:spcPts val="600"/>
              </a:spcBef>
              <a:buFontTx/>
              <a:buChar char="-"/>
            </a:pPr>
            <a:r>
              <a:rPr lang="en-US" dirty="0">
                <a:solidFill>
                  <a:schemeClr val="bg1"/>
                </a:solidFill>
              </a:rPr>
              <a:t>Are all suppliers delivering on time? </a:t>
            </a:r>
          </a:p>
          <a:p>
            <a:pPr marL="342900" indent="-342900" algn="l">
              <a:spcBef>
                <a:spcPts val="600"/>
              </a:spcBef>
              <a:buFontTx/>
              <a:buChar char="-"/>
            </a:pPr>
            <a:r>
              <a:rPr lang="en-US" dirty="0">
                <a:solidFill>
                  <a:schemeClr val="bg1"/>
                </a:solidFill>
              </a:rPr>
              <a:t>Is there a large gap between expected delivery and actual delivery of inventory supplies? </a:t>
            </a:r>
          </a:p>
          <a:p>
            <a:pPr marL="342900" indent="-342900" algn="l">
              <a:spcBef>
                <a:spcPts val="600"/>
              </a:spcBef>
              <a:buFontTx/>
              <a:buChar char="-"/>
            </a:pPr>
            <a:r>
              <a:rPr lang="en-US" dirty="0">
                <a:solidFill>
                  <a:schemeClr val="bg1"/>
                </a:solidFill>
              </a:rPr>
              <a:t>Are all wines selling as expected? </a:t>
            </a:r>
          </a:p>
          <a:p>
            <a:pPr marL="342900" indent="-342900" algn="l">
              <a:spcBef>
                <a:spcPts val="600"/>
              </a:spcBef>
              <a:buFontTx/>
              <a:buChar char="-"/>
            </a:pPr>
            <a:r>
              <a:rPr lang="en-US" dirty="0">
                <a:solidFill>
                  <a:schemeClr val="bg1"/>
                </a:solidFill>
              </a:rPr>
              <a:t>Is one wine not selling? </a:t>
            </a:r>
          </a:p>
          <a:p>
            <a:pPr marL="342900" indent="-342900" algn="l">
              <a:spcBef>
                <a:spcPts val="600"/>
              </a:spcBef>
              <a:buFontTx/>
              <a:buChar char="-"/>
            </a:pPr>
            <a:r>
              <a:rPr lang="en-US" dirty="0">
                <a:solidFill>
                  <a:schemeClr val="bg1"/>
                </a:solidFill>
              </a:rPr>
              <a:t>Which distributor carries which wine? </a:t>
            </a:r>
          </a:p>
          <a:p>
            <a:pPr marL="342900" indent="-342900" algn="l">
              <a:spcBef>
                <a:spcPts val="600"/>
              </a:spcBef>
              <a:buFontTx/>
              <a:buChar char="-"/>
            </a:pPr>
            <a:r>
              <a:rPr lang="en-US" dirty="0">
                <a:solidFill>
                  <a:schemeClr val="bg1"/>
                </a:solidFill>
              </a:rPr>
              <a:t>During the last four quarters, how many hours did each employee work? </a:t>
            </a:r>
            <a:br>
              <a:rPr lang="en-US" dirty="0"/>
            </a:br>
            <a:endParaRPr lang="en-US" dirty="0"/>
          </a:p>
        </p:txBody>
      </p:sp>
      <p:sp>
        <p:nvSpPr>
          <p:cNvPr id="7" name="Title 6">
            <a:extLst>
              <a:ext uri="{FF2B5EF4-FFF2-40B4-BE49-F238E27FC236}">
                <a16:creationId xmlns:a16="http://schemas.microsoft.com/office/drawing/2014/main" id="{13EEC7FB-9E13-DF67-D0AA-0F141F9EDB8C}"/>
              </a:ext>
            </a:extLst>
          </p:cNvPr>
          <p:cNvSpPr>
            <a:spLocks noGrp="1"/>
          </p:cNvSpPr>
          <p:nvPr>
            <p:ph type="ctrTitle"/>
          </p:nvPr>
        </p:nvSpPr>
        <p:spPr>
          <a:xfrm>
            <a:off x="586129" y="-657883"/>
            <a:ext cx="10877624" cy="2051262"/>
          </a:xfrm>
        </p:spPr>
        <p:txBody>
          <a:bodyPr>
            <a:normAutofit/>
          </a:bodyPr>
          <a:lstStyle/>
          <a:p>
            <a:r>
              <a:rPr lang="en-US" sz="7200" dirty="0">
                <a:solidFill>
                  <a:schemeClr val="bg1"/>
                </a:solidFill>
              </a:rPr>
              <a:t>Case Study Summary</a:t>
            </a:r>
          </a:p>
        </p:txBody>
      </p:sp>
      <p:pic>
        <p:nvPicPr>
          <p:cNvPr id="3" name="Picture 2" descr="A bottle of wine and cheese&#10;&#10;AI-generated content may be incorrect.">
            <a:extLst>
              <a:ext uri="{FF2B5EF4-FFF2-40B4-BE49-F238E27FC236}">
                <a16:creationId xmlns:a16="http://schemas.microsoft.com/office/drawing/2014/main" id="{3B783561-4D34-5724-CB57-2416E1B7B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158" y="2049621"/>
            <a:ext cx="3808619" cy="2758758"/>
          </a:xfrm>
          <a:prstGeom prst="rect">
            <a:avLst/>
          </a:prstGeom>
        </p:spPr>
      </p:pic>
    </p:spTree>
    <p:extLst>
      <p:ext uri="{BB962C8B-B14F-4D97-AF65-F5344CB8AC3E}">
        <p14:creationId xmlns:p14="http://schemas.microsoft.com/office/powerpoint/2010/main" val="357242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C202EC5-8DE2-B399-6E31-1F1B44EDF5C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39833D7-AB7F-D3A3-DCE8-2C4CCAD8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C34175E3-1883-97A9-01A6-6CF525E388C6}"/>
              </a:ext>
            </a:extLst>
          </p:cNvPr>
          <p:cNvSpPr>
            <a:spLocks noGrp="1"/>
          </p:cNvSpPr>
          <p:nvPr>
            <p:ph type="subTitle" idx="1"/>
          </p:nvPr>
        </p:nvSpPr>
        <p:spPr/>
        <p:txBody>
          <a:bodyPr/>
          <a:lstStyle/>
          <a:p>
            <a:endParaRPr lang="en-US"/>
          </a:p>
        </p:txBody>
      </p:sp>
      <p:sp>
        <p:nvSpPr>
          <p:cNvPr id="7" name="Title 6">
            <a:extLst>
              <a:ext uri="{FF2B5EF4-FFF2-40B4-BE49-F238E27FC236}">
                <a16:creationId xmlns:a16="http://schemas.microsoft.com/office/drawing/2014/main" id="{DB90CD28-96A0-378E-44B7-5CEB56CB8002}"/>
              </a:ext>
            </a:extLst>
          </p:cNvPr>
          <p:cNvSpPr>
            <a:spLocks noGrp="1"/>
          </p:cNvSpPr>
          <p:nvPr>
            <p:ph type="ctrTitle"/>
          </p:nvPr>
        </p:nvSpPr>
        <p:spPr>
          <a:xfrm>
            <a:off x="544231" y="2126772"/>
            <a:ext cx="2287221" cy="1129190"/>
          </a:xfrm>
        </p:spPr>
        <p:txBody>
          <a:bodyPr>
            <a:normAutofit/>
          </a:bodyPr>
          <a:lstStyle/>
          <a:p>
            <a:r>
              <a:rPr lang="en-US" sz="7200" dirty="0">
                <a:solidFill>
                  <a:schemeClr val="bg1"/>
                </a:solidFill>
              </a:rPr>
              <a:t>ERD</a:t>
            </a:r>
          </a:p>
        </p:txBody>
      </p:sp>
      <p:pic>
        <p:nvPicPr>
          <p:cNvPr id="11" name="Picture 10">
            <a:extLst>
              <a:ext uri="{FF2B5EF4-FFF2-40B4-BE49-F238E27FC236}">
                <a16:creationId xmlns:a16="http://schemas.microsoft.com/office/drawing/2014/main" id="{6DB21698-6288-8E34-48AF-CB11F688F9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690" y="444182"/>
            <a:ext cx="5969635" cy="5969635"/>
          </a:xfrm>
          <a:prstGeom prst="rect">
            <a:avLst/>
          </a:prstGeom>
        </p:spPr>
      </p:pic>
      <p:pic>
        <p:nvPicPr>
          <p:cNvPr id="15" name="Picture 14" descr="A close up of a glass of wine&#10;&#10;AI-generated content may be incorrect.">
            <a:extLst>
              <a:ext uri="{FF2B5EF4-FFF2-40B4-BE49-F238E27FC236}">
                <a16:creationId xmlns:a16="http://schemas.microsoft.com/office/drawing/2014/main" id="{17F89725-8915-63E2-119D-8CBFE02B6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35" y="4167479"/>
            <a:ext cx="1804010" cy="2180641"/>
          </a:xfrm>
          <a:prstGeom prst="rect">
            <a:avLst/>
          </a:prstGeom>
        </p:spPr>
      </p:pic>
    </p:spTree>
    <p:extLst>
      <p:ext uri="{BB962C8B-B14F-4D97-AF65-F5344CB8AC3E}">
        <p14:creationId xmlns:p14="http://schemas.microsoft.com/office/powerpoint/2010/main" val="142582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87D8817D-48A7-6364-73FB-775AB4E990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9802FD1-30F3-8345-E936-4433B1CF2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96A656E0-D9CC-8B9A-04CF-FB65D1DFBAEC}"/>
              </a:ext>
            </a:extLst>
          </p:cNvPr>
          <p:cNvSpPr>
            <a:spLocks noGrp="1"/>
          </p:cNvSpPr>
          <p:nvPr>
            <p:ph type="subTitle" idx="1"/>
          </p:nvPr>
        </p:nvSpPr>
        <p:spPr>
          <a:xfrm>
            <a:off x="313217" y="1627982"/>
            <a:ext cx="11565559" cy="4755873"/>
          </a:xfrm>
        </p:spPr>
        <p:txBody>
          <a:bodyPr/>
          <a:lstStyle/>
          <a:p>
            <a:r>
              <a:rPr lang="en-US" b="0" i="0" dirty="0">
                <a:solidFill>
                  <a:schemeClr val="bg1"/>
                </a:solidFill>
                <a:effectLst/>
                <a:latin typeface="gg sans"/>
              </a:rPr>
              <a:t>The Wine Sales Report tells us which wines are selling by shipment quantity and total case sales. All 4 wines offered by Bacchus Winery are included. This report makes it easier to see which wines are selling. This will impact inventory, marketing, and sales efforts to maximize overall company profit.</a:t>
            </a:r>
            <a:endParaRPr lang="en-US" dirty="0">
              <a:solidFill>
                <a:schemeClr val="bg1"/>
              </a:solidFill>
            </a:endParaRPr>
          </a:p>
        </p:txBody>
      </p:sp>
      <p:sp>
        <p:nvSpPr>
          <p:cNvPr id="7" name="Title 6">
            <a:extLst>
              <a:ext uri="{FF2B5EF4-FFF2-40B4-BE49-F238E27FC236}">
                <a16:creationId xmlns:a16="http://schemas.microsoft.com/office/drawing/2014/main" id="{5FB24369-460A-D7B5-39AA-CA6D8B88E23E}"/>
              </a:ext>
            </a:extLst>
          </p:cNvPr>
          <p:cNvSpPr>
            <a:spLocks noGrp="1"/>
          </p:cNvSpPr>
          <p:nvPr>
            <p:ph type="ctrTitle"/>
          </p:nvPr>
        </p:nvSpPr>
        <p:spPr>
          <a:xfrm>
            <a:off x="2487038" y="432570"/>
            <a:ext cx="7217919" cy="1035536"/>
          </a:xfrm>
        </p:spPr>
        <p:txBody>
          <a:bodyPr>
            <a:normAutofit fontScale="90000"/>
          </a:bodyPr>
          <a:lstStyle/>
          <a:p>
            <a:r>
              <a:rPr lang="en-US" sz="7200" dirty="0">
                <a:solidFill>
                  <a:schemeClr val="bg1"/>
                </a:solidFill>
              </a:rPr>
              <a:t>Wine Sales</a:t>
            </a:r>
          </a:p>
        </p:txBody>
      </p:sp>
      <p:pic>
        <p:nvPicPr>
          <p:cNvPr id="3" name="Picture 2" descr="A bottle of wine and grapes&#10;&#10;AI-generated content may be incorrect.">
            <a:extLst>
              <a:ext uri="{FF2B5EF4-FFF2-40B4-BE49-F238E27FC236}">
                <a16:creationId xmlns:a16="http://schemas.microsoft.com/office/drawing/2014/main" id="{72FA7E7B-7644-F300-FE7B-BADDE0E00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descr="A screen shot of a computer screen&#10;&#10;AI-generated content may be incorrect.">
            <a:extLst>
              <a:ext uri="{FF2B5EF4-FFF2-40B4-BE49-F238E27FC236}">
                <a16:creationId xmlns:a16="http://schemas.microsoft.com/office/drawing/2014/main" id="{60525ACB-7245-68A0-CC29-EB2E59EF6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9713" y="3568212"/>
            <a:ext cx="8372571" cy="1938841"/>
          </a:xfrm>
          <a:prstGeom prst="rect">
            <a:avLst/>
          </a:prstGeom>
        </p:spPr>
      </p:pic>
    </p:spTree>
    <p:extLst>
      <p:ext uri="{BB962C8B-B14F-4D97-AF65-F5344CB8AC3E}">
        <p14:creationId xmlns:p14="http://schemas.microsoft.com/office/powerpoint/2010/main" val="17779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4071038C-8AA2-EE3F-A54D-22B8B5858BFF}"/>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9B900BB-8D5F-64EA-27DD-D75BD45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3E11EEAB-BECD-66B2-6FA4-E372634384B2}"/>
              </a:ext>
            </a:extLst>
          </p:cNvPr>
          <p:cNvSpPr>
            <a:spLocks noGrp="1"/>
          </p:cNvSpPr>
          <p:nvPr>
            <p:ph type="subTitle" idx="1"/>
          </p:nvPr>
        </p:nvSpPr>
        <p:spPr>
          <a:xfrm>
            <a:off x="313217" y="1627982"/>
            <a:ext cx="11565559" cy="4755873"/>
          </a:xfrm>
        </p:spPr>
        <p:txBody>
          <a:bodyPr/>
          <a:lstStyle/>
          <a:p>
            <a:r>
              <a:rPr lang="en-US" b="0" i="0" dirty="0">
                <a:solidFill>
                  <a:schemeClr val="bg1"/>
                </a:solidFill>
                <a:effectLst/>
                <a:latin typeface="gg sans"/>
              </a:rPr>
              <a:t>The Distributor Report shows us which wines each distributor is carrying. This will be helpful to determine sales forecasts for the future.</a:t>
            </a:r>
            <a:endParaRPr lang="en-US" dirty="0">
              <a:solidFill>
                <a:schemeClr val="bg1"/>
              </a:solidFill>
            </a:endParaRPr>
          </a:p>
        </p:txBody>
      </p:sp>
      <p:sp>
        <p:nvSpPr>
          <p:cNvPr id="7" name="Title 6">
            <a:extLst>
              <a:ext uri="{FF2B5EF4-FFF2-40B4-BE49-F238E27FC236}">
                <a16:creationId xmlns:a16="http://schemas.microsoft.com/office/drawing/2014/main" id="{A7A25A6B-5432-2634-2C05-3BA44A2CCFDA}"/>
              </a:ext>
            </a:extLst>
          </p:cNvPr>
          <p:cNvSpPr>
            <a:spLocks noGrp="1"/>
          </p:cNvSpPr>
          <p:nvPr>
            <p:ph type="ctrTitle"/>
          </p:nvPr>
        </p:nvSpPr>
        <p:spPr>
          <a:xfrm>
            <a:off x="2487038" y="432570"/>
            <a:ext cx="7217919" cy="1035536"/>
          </a:xfrm>
        </p:spPr>
        <p:txBody>
          <a:bodyPr>
            <a:normAutofit fontScale="90000"/>
          </a:bodyPr>
          <a:lstStyle/>
          <a:p>
            <a:r>
              <a:rPr lang="en-US" sz="7200" dirty="0">
                <a:solidFill>
                  <a:schemeClr val="bg1"/>
                </a:solidFill>
              </a:rPr>
              <a:t>Distributor Report</a:t>
            </a:r>
          </a:p>
        </p:txBody>
      </p:sp>
      <p:pic>
        <p:nvPicPr>
          <p:cNvPr id="3" name="Picture 2" descr="A bottle of wine and grapes&#10;&#10;AI-generated content may be incorrect.">
            <a:extLst>
              <a:ext uri="{FF2B5EF4-FFF2-40B4-BE49-F238E27FC236}">
                <a16:creationId xmlns:a16="http://schemas.microsoft.com/office/drawing/2014/main" id="{9DE3C792-CDB7-3F1D-21AB-34DD889E2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a:extLst>
              <a:ext uri="{FF2B5EF4-FFF2-40B4-BE49-F238E27FC236}">
                <a16:creationId xmlns:a16="http://schemas.microsoft.com/office/drawing/2014/main" id="{B8D6D5FC-07EE-01BD-7704-92B2F56788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3533" y="2720166"/>
            <a:ext cx="7084925" cy="3557182"/>
          </a:xfrm>
          <a:prstGeom prst="rect">
            <a:avLst/>
          </a:prstGeom>
        </p:spPr>
      </p:pic>
    </p:spTree>
    <p:extLst>
      <p:ext uri="{BB962C8B-B14F-4D97-AF65-F5344CB8AC3E}">
        <p14:creationId xmlns:p14="http://schemas.microsoft.com/office/powerpoint/2010/main" val="96493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286E7B9-D6B5-0B6C-4E7E-C187C7D5BA46}"/>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1BC35A2-4134-D117-0B6C-64BF42C9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DC0AB10B-E8DD-B3C9-1763-13B7A7DDC85E}"/>
              </a:ext>
            </a:extLst>
          </p:cNvPr>
          <p:cNvSpPr>
            <a:spLocks noGrp="1"/>
          </p:cNvSpPr>
          <p:nvPr>
            <p:ph type="subTitle" idx="1"/>
          </p:nvPr>
        </p:nvSpPr>
        <p:spPr>
          <a:xfrm>
            <a:off x="313220" y="1537888"/>
            <a:ext cx="11565559" cy="4755873"/>
          </a:xfrm>
        </p:spPr>
        <p:txBody>
          <a:bodyPr/>
          <a:lstStyle/>
          <a:p>
            <a:r>
              <a:rPr lang="en-US" b="0" i="0" dirty="0">
                <a:solidFill>
                  <a:schemeClr val="bg1"/>
                </a:solidFill>
                <a:effectLst/>
                <a:latin typeface="gg sans"/>
              </a:rPr>
              <a:t>The Delivery Time Analysis Report tracks the difference between wine orders' expected and actual delivery dates. It shows delays for specific orders, with the delay days and status of the deliveries. This will help with timely deliveries, better customer satisfaction, and distribution.</a:t>
            </a:r>
            <a:endParaRPr lang="en-US" dirty="0">
              <a:solidFill>
                <a:schemeClr val="bg1"/>
              </a:solidFill>
            </a:endParaRPr>
          </a:p>
        </p:txBody>
      </p:sp>
      <p:sp>
        <p:nvSpPr>
          <p:cNvPr id="7" name="Title 6">
            <a:extLst>
              <a:ext uri="{FF2B5EF4-FFF2-40B4-BE49-F238E27FC236}">
                <a16:creationId xmlns:a16="http://schemas.microsoft.com/office/drawing/2014/main" id="{0C37F58A-1B68-786A-1521-EF711A6CAF70}"/>
              </a:ext>
            </a:extLst>
          </p:cNvPr>
          <p:cNvSpPr>
            <a:spLocks noGrp="1"/>
          </p:cNvSpPr>
          <p:nvPr>
            <p:ph type="ctrTitle"/>
          </p:nvPr>
        </p:nvSpPr>
        <p:spPr>
          <a:xfrm>
            <a:off x="637231" y="417498"/>
            <a:ext cx="10917534" cy="1035536"/>
          </a:xfrm>
        </p:spPr>
        <p:txBody>
          <a:bodyPr>
            <a:normAutofit fontScale="90000"/>
          </a:bodyPr>
          <a:lstStyle/>
          <a:p>
            <a:r>
              <a:rPr lang="en-US" sz="7200" dirty="0">
                <a:solidFill>
                  <a:schemeClr val="bg1"/>
                </a:solidFill>
              </a:rPr>
              <a:t>Delivery Time Analysis</a:t>
            </a:r>
          </a:p>
        </p:txBody>
      </p:sp>
      <p:pic>
        <p:nvPicPr>
          <p:cNvPr id="3" name="Picture 2" descr="A bottle of wine and grapes&#10;&#10;AI-generated content may be incorrect.">
            <a:extLst>
              <a:ext uri="{FF2B5EF4-FFF2-40B4-BE49-F238E27FC236}">
                <a16:creationId xmlns:a16="http://schemas.microsoft.com/office/drawing/2014/main" id="{14E08F5C-A1EF-3B21-35D9-A32B3C892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a:extLst>
              <a:ext uri="{FF2B5EF4-FFF2-40B4-BE49-F238E27FC236}">
                <a16:creationId xmlns:a16="http://schemas.microsoft.com/office/drawing/2014/main" id="{4AAEDE31-9B95-22D8-AD8D-6A9AE6C9326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09713" y="3619504"/>
            <a:ext cx="8372571" cy="1836256"/>
          </a:xfrm>
          <a:prstGeom prst="rect">
            <a:avLst/>
          </a:prstGeom>
        </p:spPr>
      </p:pic>
    </p:spTree>
    <p:extLst>
      <p:ext uri="{BB962C8B-B14F-4D97-AF65-F5344CB8AC3E}">
        <p14:creationId xmlns:p14="http://schemas.microsoft.com/office/powerpoint/2010/main" val="317694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2E6732D6-1DFC-A4CC-79FA-B433EBC257DD}"/>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1CECCB25-8374-9BD1-6EF1-F31B3C20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5CFB6BE-7B5A-E3BA-CE0B-06045F9711E1}"/>
              </a:ext>
            </a:extLst>
          </p:cNvPr>
          <p:cNvSpPr>
            <a:spLocks noGrp="1"/>
          </p:cNvSpPr>
          <p:nvPr>
            <p:ph type="subTitle" idx="1"/>
          </p:nvPr>
        </p:nvSpPr>
        <p:spPr>
          <a:xfrm>
            <a:off x="313220" y="1448010"/>
            <a:ext cx="11565559" cy="4755873"/>
          </a:xfrm>
        </p:spPr>
        <p:txBody>
          <a:bodyPr/>
          <a:lstStyle/>
          <a:p>
            <a:r>
              <a:rPr lang="en-US" b="0" i="0" dirty="0">
                <a:solidFill>
                  <a:schemeClr val="bg1"/>
                </a:solidFill>
                <a:effectLst/>
                <a:latin typeface="gg sans"/>
              </a:rPr>
              <a:t>The Employee Quarterly Hours Report shows the total hours worked by everyone in Q1, Q2, Q3 and Q4 2024. It tracks productivity, determines the workload, and helps with payroll. Planning resources and ensuring fairness in work contribution among the team is necessary.</a:t>
            </a:r>
            <a:endParaRPr lang="en-US" dirty="0">
              <a:solidFill>
                <a:schemeClr val="bg1"/>
              </a:solidFill>
            </a:endParaRPr>
          </a:p>
        </p:txBody>
      </p:sp>
      <p:sp>
        <p:nvSpPr>
          <p:cNvPr id="7" name="Title 6">
            <a:extLst>
              <a:ext uri="{FF2B5EF4-FFF2-40B4-BE49-F238E27FC236}">
                <a16:creationId xmlns:a16="http://schemas.microsoft.com/office/drawing/2014/main" id="{2CFA633B-CAF3-A38E-1E22-E8C85C82D402}"/>
              </a:ext>
            </a:extLst>
          </p:cNvPr>
          <p:cNvSpPr>
            <a:spLocks noGrp="1"/>
          </p:cNvSpPr>
          <p:nvPr>
            <p:ph type="ctrTitle"/>
          </p:nvPr>
        </p:nvSpPr>
        <p:spPr>
          <a:xfrm>
            <a:off x="698360" y="412474"/>
            <a:ext cx="11103429" cy="1035536"/>
          </a:xfrm>
        </p:spPr>
        <p:txBody>
          <a:bodyPr>
            <a:normAutofit fontScale="90000"/>
          </a:bodyPr>
          <a:lstStyle/>
          <a:p>
            <a:r>
              <a:rPr lang="en-US" sz="7200" dirty="0">
                <a:solidFill>
                  <a:schemeClr val="bg1"/>
                </a:solidFill>
              </a:rPr>
              <a:t>Employee Quarterly Hours</a:t>
            </a:r>
          </a:p>
        </p:txBody>
      </p:sp>
      <p:pic>
        <p:nvPicPr>
          <p:cNvPr id="3" name="Picture 2" descr="A bottle of wine and grapes&#10;&#10;AI-generated content may be incorrect.">
            <a:extLst>
              <a:ext uri="{FF2B5EF4-FFF2-40B4-BE49-F238E27FC236}">
                <a16:creationId xmlns:a16="http://schemas.microsoft.com/office/drawing/2014/main" id="{F7B61992-49D9-3205-FBE4-F1BD6F10E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5" name="Picture 4">
            <a:extLst>
              <a:ext uri="{FF2B5EF4-FFF2-40B4-BE49-F238E27FC236}">
                <a16:creationId xmlns:a16="http://schemas.microsoft.com/office/drawing/2014/main" id="{A025E5E1-6122-9771-A23F-DD995908E1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4930" y="2594143"/>
            <a:ext cx="5222140" cy="4002108"/>
          </a:xfrm>
          <a:prstGeom prst="rect">
            <a:avLst/>
          </a:prstGeom>
        </p:spPr>
      </p:pic>
    </p:spTree>
    <p:extLst>
      <p:ext uri="{BB962C8B-B14F-4D97-AF65-F5344CB8AC3E}">
        <p14:creationId xmlns:p14="http://schemas.microsoft.com/office/powerpoint/2010/main" val="343313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11749</TotalTime>
  <Words>582</Words>
  <Application>Microsoft Office PowerPoint</Application>
  <PresentationFormat>Widescreen</PresentationFormat>
  <Paragraphs>61</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Aptos Display</vt:lpstr>
      <vt:lpstr>Arial</vt:lpstr>
      <vt:lpstr>Calibri</vt:lpstr>
      <vt:lpstr>gg sans</vt:lpstr>
      <vt:lpstr>inherit</vt:lpstr>
      <vt:lpstr>Symbol</vt:lpstr>
      <vt:lpstr>Office Theme</vt:lpstr>
      <vt:lpstr>Bacchus  Winery</vt:lpstr>
      <vt:lpstr>Team Intro</vt:lpstr>
      <vt:lpstr>Case Study Summary</vt:lpstr>
      <vt:lpstr>Case Study Summary</vt:lpstr>
      <vt:lpstr>ERD</vt:lpstr>
      <vt:lpstr>Wine Sales</vt:lpstr>
      <vt:lpstr>Distributor Report</vt:lpstr>
      <vt:lpstr>Delivery Time Analysis</vt:lpstr>
      <vt:lpstr>Employee Quarterly Hours</vt:lpstr>
      <vt:lpstr>Assumptions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Wedergren</dc:creator>
  <cp:lastModifiedBy>Amanda Wedergren</cp:lastModifiedBy>
  <cp:revision>22</cp:revision>
  <dcterms:created xsi:type="dcterms:W3CDTF">2025-05-07T20:42:43Z</dcterms:created>
  <dcterms:modified xsi:type="dcterms:W3CDTF">2025-05-16T15:25:16Z</dcterms:modified>
</cp:coreProperties>
</file>